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7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5E293-B7BB-44BB-823F-D4816DC84008}" type="datetimeFigureOut">
              <a:rPr lang="en-GB" smtClean="0"/>
              <a:t>03/03/2013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2394-EE90-4452-B834-B1F8A0F8957A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5E293-B7BB-44BB-823F-D4816DC84008}" type="datetimeFigureOut">
              <a:rPr lang="en-GB" smtClean="0"/>
              <a:t>03/03/2013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2394-EE90-4452-B834-B1F8A0F8957A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5E293-B7BB-44BB-823F-D4816DC84008}" type="datetimeFigureOut">
              <a:rPr lang="en-GB" smtClean="0"/>
              <a:t>03/03/2013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2394-EE90-4452-B834-B1F8A0F8957A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5E293-B7BB-44BB-823F-D4816DC84008}" type="datetimeFigureOut">
              <a:rPr lang="en-GB" smtClean="0"/>
              <a:t>03/03/2013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2394-EE90-4452-B834-B1F8A0F8957A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5E293-B7BB-44BB-823F-D4816DC84008}" type="datetimeFigureOut">
              <a:rPr lang="en-GB" smtClean="0"/>
              <a:t>03/03/2013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2394-EE90-4452-B834-B1F8A0F8957A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5E293-B7BB-44BB-823F-D4816DC84008}" type="datetimeFigureOut">
              <a:rPr lang="en-GB" smtClean="0"/>
              <a:t>03/03/2013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2394-EE90-4452-B834-B1F8A0F8957A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5E293-B7BB-44BB-823F-D4816DC84008}" type="datetimeFigureOut">
              <a:rPr lang="en-GB" smtClean="0"/>
              <a:t>03/03/2013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2394-EE90-4452-B834-B1F8A0F8957A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5E293-B7BB-44BB-823F-D4816DC84008}" type="datetimeFigureOut">
              <a:rPr lang="en-GB" smtClean="0"/>
              <a:t>03/03/2013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2394-EE90-4452-B834-B1F8A0F8957A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5E293-B7BB-44BB-823F-D4816DC84008}" type="datetimeFigureOut">
              <a:rPr lang="en-GB" smtClean="0"/>
              <a:t>03/03/2013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2394-EE90-4452-B834-B1F8A0F8957A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5E293-B7BB-44BB-823F-D4816DC84008}" type="datetimeFigureOut">
              <a:rPr lang="en-GB" smtClean="0"/>
              <a:t>03/03/2013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2394-EE90-4452-B834-B1F8A0F8957A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5E293-B7BB-44BB-823F-D4816DC84008}" type="datetimeFigureOut">
              <a:rPr lang="en-GB" smtClean="0"/>
              <a:t>03/03/2013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2394-EE90-4452-B834-B1F8A0F8957A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5E293-B7BB-44BB-823F-D4816DC84008}" type="datetimeFigureOut">
              <a:rPr lang="en-GB" smtClean="0"/>
              <a:t>03/03/2013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982394-EE90-4452-B834-B1F8A0F8957A}" type="slidenum">
              <a:rPr lang="en-GB" smtClean="0"/>
              <a:t>‹N°›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a.fr/playlist-audio-video/302142/louis-malle-zazie-playlist.html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st.gdefon.ru/wallpapers_original/wallpapers/366934_popugaj_zelenyj_fon_zelen_klyuv_perya_1920x1080_(www.GdeFon.ru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76105" y="0"/>
            <a:ext cx="11920106" cy="6858000"/>
          </a:xfrm>
          <a:prstGeom prst="rect">
            <a:avLst/>
          </a:prstGeom>
          <a:noFill/>
        </p:spPr>
      </p:pic>
      <p:sp>
        <p:nvSpPr>
          <p:cNvPr id="6" name="Titre 1"/>
          <p:cNvSpPr>
            <a:spLocks noGrp="1"/>
          </p:cNvSpPr>
          <p:nvPr>
            <p:ph type="ctrTitle"/>
          </p:nvPr>
        </p:nvSpPr>
        <p:spPr>
          <a:xfrm>
            <a:off x="-1044624" y="1340768"/>
            <a:ext cx="7772400" cy="1470025"/>
          </a:xfrm>
        </p:spPr>
        <p:txBody>
          <a:bodyPr>
            <a:noAutofit/>
          </a:bodyPr>
          <a:lstStyle/>
          <a:p>
            <a:r>
              <a:rPr lang="fr-FR" sz="9600" dirty="0" err="1" smtClean="0">
                <a:latin typeface="Mistral" pitchFamily="66" charset="0"/>
              </a:rPr>
              <a:t>Laverdure</a:t>
            </a:r>
            <a:r>
              <a:rPr lang="fr-FR" sz="9600" dirty="0" smtClean="0">
                <a:latin typeface="Mistral" pitchFamily="66" charset="0"/>
              </a:rPr>
              <a:t> </a:t>
            </a:r>
            <a:endParaRPr lang="en-GB" sz="9600" dirty="0">
              <a:latin typeface="Mistral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Mistral" pitchFamily="66" charset="0"/>
              </a:rPr>
              <a:t>Présentation du personnage</a:t>
            </a:r>
            <a:endParaRPr lang="en-GB" dirty="0">
              <a:latin typeface="Mistral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>
              <a:buNone/>
            </a:pPr>
            <a:r>
              <a:rPr lang="fr-FR" sz="1800" dirty="0" err="1" smtClean="0">
                <a:solidFill>
                  <a:srgbClr val="FF0000"/>
                </a:solidFill>
                <a:latin typeface="Arial Narrow" pitchFamily="34" charset="0"/>
              </a:rPr>
              <a:t>Laverdure</a:t>
            </a:r>
            <a:r>
              <a:rPr lang="fr-FR" sz="1800" dirty="0">
                <a:solidFill>
                  <a:sysClr val="windowText" lastClr="000000"/>
                </a:solidFill>
                <a:latin typeface="Arial Narrow" pitchFamily="34" charset="0"/>
              </a:rPr>
              <a:t>, est, comme son nom le suggère, vert, </a:t>
            </a:r>
            <a:r>
              <a:rPr lang="fr-FR" sz="1800" dirty="0">
                <a:solidFill>
                  <a:srgbClr val="FF0000"/>
                </a:solidFill>
                <a:latin typeface="Arial Narrow" pitchFamily="34" charset="0"/>
              </a:rPr>
              <a:t>en forme de contrepèterie</a:t>
            </a:r>
            <a:r>
              <a:rPr lang="fr-FR" sz="1800" dirty="0">
                <a:solidFill>
                  <a:sysClr val="windowText" lastClr="000000"/>
                </a:solidFill>
                <a:latin typeface="Arial Narrow" pitchFamily="34" charset="0"/>
              </a:rPr>
              <a:t> signifie </a:t>
            </a:r>
            <a:endParaRPr lang="en-GB" sz="1800" dirty="0">
              <a:solidFill>
                <a:sysClr val="windowText" lastClr="000000"/>
              </a:solidFill>
              <a:latin typeface="Arial Narrow" pitchFamily="34" charset="0"/>
            </a:endParaRPr>
          </a:p>
          <a:p>
            <a:pPr>
              <a:buNone/>
            </a:pPr>
            <a:r>
              <a:rPr lang="fr-FR" sz="1800" dirty="0">
                <a:solidFill>
                  <a:sysClr val="windowText" lastClr="000000"/>
                </a:solidFill>
                <a:latin typeface="Arial Narrow" pitchFamily="34" charset="0"/>
              </a:rPr>
              <a:t>« </a:t>
            </a:r>
            <a:r>
              <a:rPr lang="fr-FR" sz="1800" dirty="0">
                <a:solidFill>
                  <a:srgbClr val="FF0000"/>
                </a:solidFill>
                <a:latin typeface="Arial Narrow" pitchFamily="34" charset="0"/>
              </a:rPr>
              <a:t>vert d'allure</a:t>
            </a:r>
            <a:r>
              <a:rPr lang="fr-FR" sz="1800" dirty="0">
                <a:solidFill>
                  <a:sysClr val="windowText" lastClr="000000"/>
                </a:solidFill>
                <a:latin typeface="Arial Narrow" pitchFamily="34" charset="0"/>
              </a:rPr>
              <a:t>» et </a:t>
            </a:r>
            <a:r>
              <a:rPr lang="fr-FR" sz="1800" dirty="0" err="1">
                <a:solidFill>
                  <a:sysClr val="windowText" lastClr="000000"/>
                </a:solidFill>
                <a:latin typeface="Arial Narrow" pitchFamily="34" charset="0"/>
              </a:rPr>
              <a:t>Turandot</a:t>
            </a:r>
            <a:r>
              <a:rPr lang="fr-FR" sz="1800" dirty="0">
                <a:solidFill>
                  <a:sysClr val="windowText" lastClr="000000"/>
                </a:solidFill>
                <a:latin typeface="Arial Narrow" pitchFamily="34" charset="0"/>
              </a:rPr>
              <a:t> l'appelle notamment sa « petite poule verte» (p. 184</a:t>
            </a:r>
            <a:r>
              <a:rPr lang="fr-FR" sz="1800" dirty="0" smtClean="0">
                <a:solidFill>
                  <a:sysClr val="windowText" lastClr="000000"/>
                </a:solidFill>
                <a:latin typeface="Arial Narrow" pitchFamily="34" charset="0"/>
              </a:rPr>
              <a:t>).</a:t>
            </a:r>
          </a:p>
          <a:p>
            <a:pPr>
              <a:buNone/>
            </a:pPr>
            <a:endParaRPr lang="fr-FR" sz="1800" dirty="0" smtClean="0">
              <a:latin typeface="Arial Narrow" pitchFamily="34" charset="0"/>
            </a:endParaRPr>
          </a:p>
          <a:p>
            <a:pPr>
              <a:buNone/>
            </a:pPr>
            <a:r>
              <a:rPr lang="fr-FR" sz="1800" dirty="0" smtClean="0">
                <a:latin typeface="Arial Narrow" pitchFamily="34" charset="0"/>
              </a:rPr>
              <a:t>On </a:t>
            </a:r>
            <a:r>
              <a:rPr lang="fr-FR" sz="1800" dirty="0">
                <a:latin typeface="Arial Narrow" pitchFamily="34" charset="0"/>
              </a:rPr>
              <a:t>retrouve Carlo Gozzi, auteur d'une fable en prose, </a:t>
            </a:r>
            <a:r>
              <a:rPr lang="fr-FR" sz="1800" u="sng" dirty="0">
                <a:latin typeface="Arial Narrow" pitchFamily="34" charset="0"/>
              </a:rPr>
              <a:t>L'Oiseau vert</a:t>
            </a:r>
            <a:r>
              <a:rPr lang="fr-FR" sz="1800" i="1" dirty="0">
                <a:latin typeface="Arial Narrow" pitchFamily="34" charset="0"/>
              </a:rPr>
              <a:t>, </a:t>
            </a:r>
            <a:r>
              <a:rPr lang="fr-FR" sz="1800" dirty="0">
                <a:latin typeface="Arial Narrow" pitchFamily="34" charset="0"/>
              </a:rPr>
              <a:t>où le prince </a:t>
            </a:r>
            <a:r>
              <a:rPr lang="fr-FR" sz="1800" dirty="0" smtClean="0">
                <a:latin typeface="Arial Narrow" pitchFamily="34" charset="0"/>
              </a:rPr>
              <a:t>transformé</a:t>
            </a:r>
          </a:p>
          <a:p>
            <a:pPr>
              <a:buNone/>
            </a:pPr>
            <a:r>
              <a:rPr lang="fr-FR" sz="1800" dirty="0">
                <a:latin typeface="Arial Narrow" pitchFamily="34" charset="0"/>
              </a:rPr>
              <a:t>e</a:t>
            </a:r>
            <a:r>
              <a:rPr lang="fr-FR" sz="1800" dirty="0" smtClean="0">
                <a:latin typeface="Arial Narrow" pitchFamily="34" charset="0"/>
              </a:rPr>
              <a:t>n oiseau</a:t>
            </a:r>
            <a:r>
              <a:rPr lang="fr-FR" sz="1800" dirty="0">
                <a:latin typeface="Arial Narrow" pitchFamily="34" charset="0"/>
              </a:rPr>
              <a:t>, révèle des secrets et remet de l'ordre dans une situation </a:t>
            </a:r>
            <a:r>
              <a:rPr lang="fr-FR" sz="1800" dirty="0" smtClean="0">
                <a:latin typeface="Arial Narrow" pitchFamily="34" charset="0"/>
              </a:rPr>
              <a:t>particulièrement confuse.</a:t>
            </a:r>
          </a:p>
          <a:p>
            <a:pPr>
              <a:buNone/>
            </a:pPr>
            <a:endParaRPr lang="en-GB" sz="1800" dirty="0">
              <a:latin typeface="Arial Narrow" pitchFamily="34" charset="0"/>
            </a:endParaRPr>
          </a:p>
          <a:p>
            <a:pPr>
              <a:buNone/>
            </a:pPr>
            <a:r>
              <a:rPr lang="fr-FR" sz="1800" dirty="0" smtClean="0">
                <a:solidFill>
                  <a:sysClr val="windowText" lastClr="000000"/>
                </a:solidFill>
                <a:latin typeface="Arial Narrow" pitchFamily="34" charset="0"/>
              </a:rPr>
              <a:t>Il </a:t>
            </a:r>
            <a:r>
              <a:rPr lang="fr-FR" sz="1800" dirty="0" smtClean="0">
                <a:latin typeface="Arial Narrow" pitchFamily="34" charset="0"/>
              </a:rPr>
              <a:t>fait </a:t>
            </a:r>
            <a:r>
              <a:rPr lang="fr-FR" sz="1800" dirty="0">
                <a:latin typeface="Arial Narrow" pitchFamily="34" charset="0"/>
              </a:rPr>
              <a:t>étrangement songer à une BD de l’époque de Queneau « </a:t>
            </a:r>
            <a:r>
              <a:rPr lang="fr-FR" sz="1800" dirty="0">
                <a:solidFill>
                  <a:srgbClr val="FF0000"/>
                </a:solidFill>
                <a:latin typeface="Arial Narrow" pitchFamily="34" charset="0"/>
              </a:rPr>
              <a:t>Tanguy et </a:t>
            </a:r>
            <a:r>
              <a:rPr lang="fr-FR" sz="1800" dirty="0" err="1">
                <a:solidFill>
                  <a:srgbClr val="FF0000"/>
                </a:solidFill>
                <a:latin typeface="Arial Narrow" pitchFamily="34" charset="0"/>
              </a:rPr>
              <a:t>Laverdure</a:t>
            </a:r>
            <a:r>
              <a:rPr lang="fr-FR" sz="1800" dirty="0">
                <a:latin typeface="Arial Narrow" pitchFamily="34" charset="0"/>
              </a:rPr>
              <a:t> » : </a:t>
            </a:r>
            <a:r>
              <a:rPr lang="fr-FR" sz="1800" dirty="0" smtClean="0">
                <a:latin typeface="Arial Narrow" pitchFamily="34" charset="0"/>
              </a:rPr>
              <a:t>BD,</a:t>
            </a:r>
          </a:p>
          <a:p>
            <a:pPr>
              <a:buNone/>
            </a:pPr>
            <a:r>
              <a:rPr lang="fr-FR" sz="1800" dirty="0" smtClean="0">
                <a:latin typeface="Arial Narrow" pitchFamily="34" charset="0"/>
              </a:rPr>
              <a:t>histoire </a:t>
            </a:r>
            <a:r>
              <a:rPr lang="fr-FR" sz="1800" dirty="0">
                <a:latin typeface="Arial Narrow" pitchFamily="34" charset="0"/>
              </a:rPr>
              <a:t>de 2 </a:t>
            </a:r>
            <a:r>
              <a:rPr lang="fr-FR" sz="1800" dirty="0" smtClean="0">
                <a:latin typeface="Arial Narrow" pitchFamily="34" charset="0"/>
              </a:rPr>
              <a:t>aviateurs</a:t>
            </a:r>
          </a:p>
          <a:p>
            <a:pPr>
              <a:buNone/>
            </a:pPr>
            <a:endParaRPr lang="en-GB" sz="1800" dirty="0" smtClean="0">
              <a:latin typeface="Arial Narrow" pitchFamily="34" charset="0"/>
            </a:endParaRPr>
          </a:p>
          <a:p>
            <a:pPr>
              <a:buNone/>
            </a:pPr>
            <a:r>
              <a:rPr lang="fr-FR" sz="1800" dirty="0" smtClean="0">
                <a:solidFill>
                  <a:srgbClr val="FF0000"/>
                </a:solidFill>
                <a:latin typeface="Arial Narrow" pitchFamily="34" charset="0"/>
              </a:rPr>
              <a:t>Rappelle </a:t>
            </a:r>
            <a:r>
              <a:rPr lang="fr-FR" sz="1800" dirty="0">
                <a:solidFill>
                  <a:srgbClr val="FF0000"/>
                </a:solidFill>
                <a:latin typeface="Arial Narrow" pitchFamily="34" charset="0"/>
              </a:rPr>
              <a:t>Loulou</a:t>
            </a:r>
            <a:r>
              <a:rPr lang="fr-FR" sz="1800" dirty="0">
                <a:latin typeface="Arial Narrow" pitchFamily="34" charset="0"/>
              </a:rPr>
              <a:t>, le perroquet de Félicité </a:t>
            </a:r>
            <a:endParaRPr lang="fr-FR" sz="1800" dirty="0" smtClean="0">
              <a:latin typeface="Arial Narrow" pitchFamily="34" charset="0"/>
            </a:endParaRPr>
          </a:p>
          <a:p>
            <a:pPr>
              <a:buNone/>
            </a:pPr>
            <a:r>
              <a:rPr lang="fr-FR" sz="1800" dirty="0" smtClean="0">
                <a:latin typeface="Arial Narrow" pitchFamily="34" charset="0"/>
              </a:rPr>
              <a:t>dans</a:t>
            </a:r>
            <a:r>
              <a:rPr lang="fr-FR" sz="1800" dirty="0">
                <a:latin typeface="Arial Narrow" pitchFamily="34" charset="0"/>
              </a:rPr>
              <a:t> </a:t>
            </a:r>
            <a:r>
              <a:rPr lang="fr-FR" sz="1800" u="sng" dirty="0">
                <a:latin typeface="Arial Narrow" pitchFamily="34" charset="0"/>
              </a:rPr>
              <a:t>Un </a:t>
            </a:r>
            <a:r>
              <a:rPr lang="fr-FR" sz="1800" u="sng" dirty="0" err="1">
                <a:latin typeface="Arial Narrow" pitchFamily="34" charset="0"/>
              </a:rPr>
              <a:t>coeur</a:t>
            </a:r>
            <a:r>
              <a:rPr lang="fr-FR" sz="1800" u="sng" dirty="0">
                <a:latin typeface="Arial Narrow" pitchFamily="34" charset="0"/>
              </a:rPr>
              <a:t> simple </a:t>
            </a:r>
            <a:r>
              <a:rPr lang="fr-FR" sz="1800" dirty="0">
                <a:latin typeface="Arial Narrow" pitchFamily="34" charset="0"/>
              </a:rPr>
              <a:t>de </a:t>
            </a:r>
            <a:r>
              <a:rPr lang="fr-FR" sz="1800" dirty="0" smtClean="0">
                <a:latin typeface="Arial Narrow" pitchFamily="34" charset="0"/>
              </a:rPr>
              <a:t>Flaubert</a:t>
            </a:r>
            <a:r>
              <a:rPr lang="fr-FR" sz="1800" dirty="0">
                <a:latin typeface="Arial Narrow" pitchFamily="34" charset="0"/>
              </a:rPr>
              <a:t>.</a:t>
            </a:r>
            <a:endParaRPr lang="fr-FR" sz="1800" dirty="0">
              <a:solidFill>
                <a:sysClr val="windowText" lastClr="000000"/>
              </a:solidFill>
              <a:latin typeface="Arial Narrow" pitchFamily="34" charset="0"/>
            </a:endParaRPr>
          </a:p>
          <a:p>
            <a:pPr>
              <a:buNone/>
            </a:pPr>
            <a:endParaRPr lang="en-GB" sz="1800" dirty="0">
              <a:solidFill>
                <a:sysClr val="windowText" lastClr="000000"/>
              </a:solidFill>
              <a:latin typeface="Arial Narrow" pitchFamily="34" charset="0"/>
            </a:endParaRPr>
          </a:p>
          <a:p>
            <a:pPr>
              <a:buNone/>
            </a:pPr>
            <a:endParaRPr lang="en-GB" dirty="0"/>
          </a:p>
        </p:txBody>
      </p:sp>
      <p:pic>
        <p:nvPicPr>
          <p:cNvPr id="14338" name="Picture 2" descr="E:\TERMINALE\Litté\DIAPO !!!\9448637-gros-plan-du-perroquet-vert-avec-un-fond-de-jardin-vert-flo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4221088"/>
            <a:ext cx="3101075" cy="23258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fr-FR" sz="4000" dirty="0" smtClean="0">
                <a:latin typeface="Mistral" pitchFamily="66" charset="0"/>
              </a:rPr>
              <a:t>Son rôle dans </a:t>
            </a:r>
            <a:r>
              <a:rPr lang="fr-FR" sz="4000" dirty="0">
                <a:latin typeface="Mistral" pitchFamily="66" charset="0"/>
              </a:rPr>
              <a:t>le Roman de </a:t>
            </a:r>
            <a:r>
              <a:rPr lang="fr-FR" sz="4000" dirty="0" smtClean="0">
                <a:latin typeface="Mistral" pitchFamily="66" charset="0"/>
              </a:rPr>
              <a:t>Queneau</a:t>
            </a:r>
            <a:endParaRPr lang="en-GB" sz="4000" dirty="0">
              <a:latin typeface="Mistral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 anchor="ctr">
            <a:normAutofit fontScale="92500" lnSpcReduction="20000"/>
          </a:bodyPr>
          <a:lstStyle/>
          <a:p>
            <a:pPr>
              <a:buNone/>
            </a:pPr>
            <a:r>
              <a:rPr lang="fr-FR" sz="1900" dirty="0" smtClean="0"/>
              <a:t>	</a:t>
            </a:r>
          </a:p>
          <a:p>
            <a:pPr>
              <a:buNone/>
            </a:pPr>
            <a:r>
              <a:rPr lang="fr-FR" sz="1900" dirty="0"/>
              <a:t>	</a:t>
            </a:r>
            <a:r>
              <a:rPr lang="fr-FR" sz="1900" dirty="0" smtClean="0"/>
              <a:t>Queneau </a:t>
            </a:r>
            <a:r>
              <a:rPr lang="fr-FR" sz="1900" dirty="0"/>
              <a:t>commente lui-même ce personnage « </a:t>
            </a:r>
            <a:r>
              <a:rPr lang="fr-FR" sz="19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c'est une </a:t>
            </a:r>
            <a:r>
              <a:rPr lang="fr-FR" sz="1900" i="1" dirty="0">
                <a:solidFill>
                  <a:srgbClr val="FF0000"/>
                </a:solidFill>
              </a:rPr>
              <a:t>invitation au </a:t>
            </a:r>
            <a:r>
              <a:rPr lang="fr-FR" sz="1900" i="1" dirty="0" smtClean="0">
                <a:solidFill>
                  <a:srgbClr val="FF0000"/>
                </a:solidFill>
              </a:rPr>
              <a:t>silence</a:t>
            </a:r>
          </a:p>
          <a:p>
            <a:pPr>
              <a:buNone/>
            </a:pPr>
            <a:r>
              <a:rPr lang="fr-FR" sz="19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d'abord</a:t>
            </a:r>
            <a:r>
              <a:rPr lang="fr-FR" sz="19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 </a:t>
            </a:r>
            <a:r>
              <a:rPr lang="fr-FR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 ... ] </a:t>
            </a:r>
            <a:r>
              <a:rPr lang="fr-FR" sz="19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 perroquet intervient  </a:t>
            </a:r>
            <a:r>
              <a:rPr lang="fr-FR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pour que</a:t>
            </a:r>
            <a:r>
              <a:rPr lang="fr-FR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 </a:t>
            </a:r>
            <a:r>
              <a:rPr lang="fr-FR" sz="19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les </a:t>
            </a:r>
            <a:r>
              <a:rPr lang="fr-FR" sz="1900" i="1" dirty="0">
                <a:solidFill>
                  <a:srgbClr val="FF0000"/>
                </a:solidFill>
              </a:rPr>
              <a:t>gens ne se lancent pas dans </a:t>
            </a:r>
            <a:r>
              <a:rPr lang="fr-FR" sz="1900" i="1" dirty="0" smtClean="0">
                <a:solidFill>
                  <a:srgbClr val="FF0000"/>
                </a:solidFill>
              </a:rPr>
              <a:t>des</a:t>
            </a:r>
          </a:p>
          <a:p>
            <a:pPr>
              <a:buNone/>
            </a:pPr>
            <a:r>
              <a:rPr lang="fr-FR" sz="1900" i="1" dirty="0" smtClean="0">
                <a:solidFill>
                  <a:srgbClr val="FF0000"/>
                </a:solidFill>
              </a:rPr>
              <a:t>controverses </a:t>
            </a:r>
            <a:r>
              <a:rPr lang="fr-FR" sz="1900" i="1" dirty="0">
                <a:solidFill>
                  <a:srgbClr val="FF0000"/>
                </a:solidFill>
              </a:rPr>
              <a:t>futiles</a:t>
            </a:r>
            <a:r>
              <a:rPr lang="fr-FR" sz="1900" i="1" dirty="0"/>
              <a:t> </a:t>
            </a:r>
            <a:r>
              <a:rPr lang="fr-FR" sz="1900" dirty="0" smtClean="0"/>
              <a:t>».</a:t>
            </a:r>
          </a:p>
          <a:p>
            <a:pPr>
              <a:buNone/>
            </a:pPr>
            <a:endParaRPr lang="fr-FR" sz="1900" dirty="0"/>
          </a:p>
          <a:p>
            <a:pPr>
              <a:buNone/>
            </a:pPr>
            <a:r>
              <a:rPr lang="fr-FR" sz="1900" dirty="0"/>
              <a:t>I</a:t>
            </a:r>
            <a:r>
              <a:rPr lang="fr-FR" sz="1900" dirty="0" smtClean="0"/>
              <a:t>l </a:t>
            </a:r>
            <a:r>
              <a:rPr lang="fr-FR" sz="1900" dirty="0"/>
              <a:t>a tendance à </a:t>
            </a:r>
            <a:r>
              <a:rPr lang="fr-FR" sz="1900" dirty="0">
                <a:solidFill>
                  <a:srgbClr val="FF0000"/>
                </a:solidFill>
              </a:rPr>
              <a:t>couper la parole </a:t>
            </a:r>
            <a:r>
              <a:rPr lang="fr-FR" sz="1900" dirty="0"/>
              <a:t>aux personnages lorsqu’ils se livrent à </a:t>
            </a:r>
            <a:r>
              <a:rPr lang="fr-FR" sz="1900" dirty="0" smtClean="0"/>
              <a:t>des</a:t>
            </a:r>
          </a:p>
          <a:p>
            <a:pPr>
              <a:buNone/>
            </a:pPr>
            <a:r>
              <a:rPr lang="fr-FR" sz="1900" dirty="0" smtClean="0"/>
              <a:t>conversations </a:t>
            </a:r>
            <a:r>
              <a:rPr lang="fr-FR" sz="1900" dirty="0"/>
              <a:t>« de comptoir </a:t>
            </a:r>
            <a:r>
              <a:rPr lang="fr-FR" sz="1900" dirty="0" smtClean="0"/>
              <a:t>»</a:t>
            </a:r>
            <a:r>
              <a:rPr lang="en-GB" sz="1900" dirty="0" smtClean="0"/>
              <a:t> et a pour </a:t>
            </a:r>
            <a:r>
              <a:rPr lang="fr-FR" sz="1900" dirty="0" smtClean="0"/>
              <a:t>fonction </a:t>
            </a:r>
            <a:r>
              <a:rPr lang="fr-FR" sz="1900" dirty="0"/>
              <a:t>de les </a:t>
            </a:r>
            <a:r>
              <a:rPr lang="fr-FR" sz="1900" dirty="0">
                <a:solidFill>
                  <a:srgbClr val="FF0000"/>
                </a:solidFill>
              </a:rPr>
              <a:t>rappeler à l’ordre</a:t>
            </a:r>
            <a:r>
              <a:rPr lang="fr-FR" sz="1900" dirty="0"/>
              <a:t>, de </a:t>
            </a:r>
            <a:r>
              <a:rPr lang="fr-FR" sz="1900" dirty="0" smtClean="0"/>
              <a:t>mettre</a:t>
            </a:r>
          </a:p>
          <a:p>
            <a:pPr>
              <a:buNone/>
            </a:pPr>
            <a:r>
              <a:rPr lang="fr-FR" sz="1900" dirty="0" smtClean="0"/>
              <a:t>fin à leur babillage, de </a:t>
            </a:r>
            <a:r>
              <a:rPr lang="fr-FR" sz="1900" dirty="0" smtClean="0">
                <a:solidFill>
                  <a:srgbClr val="FF0000"/>
                </a:solidFill>
              </a:rPr>
              <a:t>jeter le discrédit </a:t>
            </a:r>
            <a:r>
              <a:rPr lang="fr-FR" sz="1900" dirty="0" smtClean="0"/>
              <a:t>sur tous les échanges verbaux.</a:t>
            </a:r>
          </a:p>
          <a:p>
            <a:pPr>
              <a:buNone/>
            </a:pPr>
            <a:endParaRPr lang="fr-FR" sz="1900" dirty="0" smtClean="0"/>
          </a:p>
          <a:p>
            <a:pPr>
              <a:buNone/>
            </a:pPr>
            <a:r>
              <a:rPr lang="fr-FR" sz="1900" dirty="0" smtClean="0">
                <a:solidFill>
                  <a:sysClr val="windowText" lastClr="000000"/>
                </a:solidFill>
                <a:latin typeface="Arial Narrow" pitchFamily="34" charset="0"/>
              </a:rPr>
              <a:t>→  </a:t>
            </a:r>
            <a:r>
              <a:rPr lang="fr-FR" sz="1900" dirty="0" smtClean="0"/>
              <a:t>Il annonce ainsi l’un des </a:t>
            </a:r>
            <a:r>
              <a:rPr lang="fr-FR" sz="1900" dirty="0" smtClean="0">
                <a:solidFill>
                  <a:srgbClr val="FF0000"/>
                </a:solidFill>
              </a:rPr>
              <a:t>thèmes fondamentaux du roman</a:t>
            </a:r>
            <a:r>
              <a:rPr lang="fr-FR" sz="1900" dirty="0" smtClean="0"/>
              <a:t>, celui du </a:t>
            </a:r>
            <a:r>
              <a:rPr lang="fr-FR" sz="1900" dirty="0" smtClean="0">
                <a:solidFill>
                  <a:srgbClr val="FF0000"/>
                </a:solidFill>
              </a:rPr>
              <a:t>langage</a:t>
            </a:r>
            <a:r>
              <a:rPr lang="fr-FR" sz="1900" dirty="0" smtClean="0"/>
              <a:t> et de</a:t>
            </a:r>
          </a:p>
          <a:p>
            <a:pPr>
              <a:buNone/>
            </a:pPr>
            <a:r>
              <a:rPr lang="fr-FR" sz="1900" dirty="0"/>
              <a:t>s</a:t>
            </a:r>
            <a:r>
              <a:rPr lang="fr-FR" sz="1900" dirty="0" smtClean="0"/>
              <a:t>on bon usage.</a:t>
            </a:r>
          </a:p>
          <a:p>
            <a:pPr algn="ctr">
              <a:buNone/>
            </a:pPr>
            <a:r>
              <a:rPr lang="fr-FR" sz="3800" dirty="0" smtClean="0">
                <a:latin typeface="Mistral" pitchFamily="66" charset="0"/>
              </a:rPr>
              <a:t>Ce perroquet est donc étroitement lié au langage</a:t>
            </a:r>
            <a:endParaRPr lang="fr-FR" sz="3800" dirty="0"/>
          </a:p>
          <a:p>
            <a:pPr>
              <a:buNone/>
            </a:pPr>
            <a:endParaRPr lang="fr-FR" sz="1800" dirty="0" smtClean="0"/>
          </a:p>
          <a:p>
            <a:pPr>
              <a:buNone/>
            </a:pPr>
            <a:r>
              <a:rPr lang="fr-FR" sz="1900" dirty="0" smtClean="0"/>
              <a:t>Son</a:t>
            </a:r>
            <a:r>
              <a:rPr lang="fr-FR" sz="1900" dirty="0" smtClean="0">
                <a:solidFill>
                  <a:srgbClr val="FF0000"/>
                </a:solidFill>
              </a:rPr>
              <a:t> leitmotiv </a:t>
            </a:r>
            <a:r>
              <a:rPr lang="fr-FR" sz="1900" dirty="0" smtClean="0"/>
              <a:t>« Tu causes, tu causes, dit </a:t>
            </a:r>
            <a:r>
              <a:rPr lang="fr-FR" sz="1900" dirty="0" err="1" smtClean="0"/>
              <a:t>Laverdure</a:t>
            </a:r>
            <a:r>
              <a:rPr lang="fr-FR" sz="1900" dirty="0" smtClean="0"/>
              <a:t>, c’est tout ce que tu sais faire » </a:t>
            </a:r>
          </a:p>
          <a:p>
            <a:pPr>
              <a:buNone/>
            </a:pPr>
            <a:r>
              <a:rPr lang="fr-FR" sz="1900" dirty="0" smtClean="0"/>
              <a:t>fonctionne comme un </a:t>
            </a:r>
            <a:r>
              <a:rPr lang="fr-FR" sz="1900" dirty="0" smtClean="0">
                <a:solidFill>
                  <a:srgbClr val="FF0000"/>
                </a:solidFill>
              </a:rPr>
              <a:t>écho révélateur du psittacisme des autres personnages</a:t>
            </a:r>
            <a:endParaRPr lang="fr-FR" sz="1900" dirty="0" smtClean="0"/>
          </a:p>
          <a:p>
            <a:pPr>
              <a:buNone/>
            </a:pPr>
            <a:r>
              <a:rPr lang="fr-FR" sz="1900" dirty="0" smtClean="0"/>
              <a:t>(</a:t>
            </a:r>
            <a:r>
              <a:rPr lang="fr-FR" sz="19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Psittacisme: récitation mécanique de mots, de phrases, de notions dont le sens n'a</a:t>
            </a:r>
          </a:p>
          <a:p>
            <a:pPr>
              <a:buNone/>
            </a:pPr>
            <a:r>
              <a:rPr lang="fr-FR" sz="19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pas été compris ou a été mal assimilé</a:t>
            </a:r>
            <a:r>
              <a:rPr lang="fr-FR" sz="1900" dirty="0" smtClean="0"/>
              <a:t>), il est là pour  </a:t>
            </a:r>
            <a:r>
              <a:rPr lang="fr-FR" sz="1900" dirty="0" smtClean="0">
                <a:solidFill>
                  <a:srgbClr val="FF0000"/>
                </a:solidFill>
              </a:rPr>
              <a:t>souligner</a:t>
            </a:r>
            <a:r>
              <a:rPr lang="fr-FR" sz="1900" dirty="0" smtClean="0"/>
              <a:t> le fait que les</a:t>
            </a:r>
          </a:p>
          <a:p>
            <a:pPr>
              <a:buNone/>
            </a:pPr>
            <a:r>
              <a:rPr lang="fr-FR" sz="1900" dirty="0" smtClean="0">
                <a:solidFill>
                  <a:srgbClr val="FF0000"/>
                </a:solidFill>
              </a:rPr>
              <a:t>personnages parlent pour ne rien dire</a:t>
            </a:r>
            <a:r>
              <a:rPr lang="fr-FR" sz="1900" dirty="0" smtClean="0"/>
              <a:t>. </a:t>
            </a:r>
            <a:endParaRPr lang="en-GB" sz="1900" dirty="0" smtClean="0"/>
          </a:p>
          <a:p>
            <a:pPr>
              <a:buNone/>
            </a:pPr>
            <a:endParaRPr lang="en-GB" sz="1800" dirty="0" smtClean="0"/>
          </a:p>
          <a:p>
            <a:pPr>
              <a:buNone/>
            </a:pPr>
            <a:endParaRPr lang="en-GB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4000" dirty="0" smtClean="0">
                <a:latin typeface="Mistral" pitchFamily="66" charset="0"/>
              </a:rPr>
              <a:t>			L’être de langage par excellence</a:t>
            </a:r>
            <a:endParaRPr lang="en-GB" sz="4000" dirty="0">
              <a:latin typeface="Mistral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>
              <a:buNone/>
            </a:pPr>
            <a:r>
              <a:rPr lang="fr-FR" sz="1800" dirty="0" smtClean="0"/>
              <a:t>				«</a:t>
            </a:r>
            <a:r>
              <a:rPr lang="fr-FR" sz="1800" dirty="0"/>
              <a:t> Tu causes, tu causes, c’est tout ce que tu sais faire </a:t>
            </a:r>
            <a:r>
              <a:rPr lang="fr-FR" sz="1800" dirty="0" smtClean="0"/>
              <a:t>»</a:t>
            </a:r>
          </a:p>
          <a:p>
            <a:pPr>
              <a:buNone/>
            </a:pPr>
            <a:r>
              <a:rPr lang="fr-FR" sz="1800" dirty="0"/>
              <a:t>	</a:t>
            </a:r>
            <a:r>
              <a:rPr lang="fr-FR" sz="1800" dirty="0" smtClean="0"/>
              <a:t>			apparait </a:t>
            </a:r>
            <a:r>
              <a:rPr lang="fr-FR" sz="1800" dirty="0">
                <a:solidFill>
                  <a:srgbClr val="FF0000"/>
                </a:solidFill>
              </a:rPr>
              <a:t>25 fois </a:t>
            </a:r>
            <a:r>
              <a:rPr lang="fr-FR" sz="1800" dirty="0"/>
              <a:t>dans le roman.</a:t>
            </a:r>
            <a:endParaRPr lang="en-GB" sz="1800" dirty="0"/>
          </a:p>
          <a:p>
            <a:pPr>
              <a:buNone/>
            </a:pPr>
            <a:endParaRPr lang="fr-FR" sz="1800" dirty="0" smtClean="0"/>
          </a:p>
          <a:p>
            <a:pPr>
              <a:buNone/>
            </a:pPr>
            <a:r>
              <a:rPr lang="fr-FR" sz="1800" dirty="0" smtClean="0"/>
              <a:t>				Perroquet </a:t>
            </a:r>
            <a:r>
              <a:rPr lang="fr-FR" sz="1800" dirty="0"/>
              <a:t>= </a:t>
            </a:r>
            <a:r>
              <a:rPr lang="fr-FR" sz="1800" dirty="0">
                <a:solidFill>
                  <a:srgbClr val="FF0000"/>
                </a:solidFill>
              </a:rPr>
              <a:t>animal doué de </a:t>
            </a:r>
            <a:r>
              <a:rPr lang="fr-FR" sz="1800" dirty="0" smtClean="0">
                <a:solidFill>
                  <a:srgbClr val="FF0000"/>
                </a:solidFill>
              </a:rPr>
              <a:t>langage</a:t>
            </a:r>
            <a:r>
              <a:rPr lang="fr-FR" sz="1800" dirty="0" smtClean="0"/>
              <a:t> </a:t>
            </a:r>
            <a:r>
              <a:rPr lang="fr-FR" sz="1800" dirty="0"/>
              <a:t>= peut répéter </a:t>
            </a:r>
            <a:r>
              <a:rPr lang="fr-FR" sz="1800" dirty="0" smtClean="0"/>
              <a:t>des			choses </a:t>
            </a:r>
            <a:r>
              <a:rPr lang="fr-FR" sz="1800" dirty="0"/>
              <a:t> </a:t>
            </a:r>
            <a:r>
              <a:rPr lang="fr-FR" sz="1800" dirty="0" smtClean="0">
                <a:solidFill>
                  <a:sysClr val="windowText" lastClr="000000"/>
                </a:solidFill>
                <a:latin typeface="Arial Narrow" pitchFamily="34" charset="0"/>
              </a:rPr>
              <a:t>→  </a:t>
            </a:r>
            <a:r>
              <a:rPr lang="fr-FR" sz="1800" dirty="0" smtClean="0"/>
              <a:t>cyniquement </a:t>
            </a:r>
            <a:r>
              <a:rPr lang="fr-FR" sz="1800" dirty="0"/>
              <a:t>la phrase qu’il </a:t>
            </a:r>
            <a:r>
              <a:rPr lang="fr-FR" sz="1800" dirty="0" smtClean="0"/>
              <a:t>répè</a:t>
            </a:r>
            <a:r>
              <a:rPr lang="fr-FR" sz="1800" dirty="0" smtClean="0"/>
              <a:t>te tout le 			temps devrait </a:t>
            </a:r>
            <a:r>
              <a:rPr lang="fr-FR" sz="1800" dirty="0" smtClean="0">
                <a:solidFill>
                  <a:srgbClr val="FF0000"/>
                </a:solidFill>
              </a:rPr>
              <a:t>s’appliquer à lui</a:t>
            </a:r>
          </a:p>
          <a:p>
            <a:pPr>
              <a:buNone/>
            </a:pPr>
            <a:r>
              <a:rPr lang="fr-FR" sz="1800" dirty="0" smtClean="0">
                <a:solidFill>
                  <a:srgbClr val="FF0000"/>
                </a:solidFill>
              </a:rPr>
              <a:t>même</a:t>
            </a:r>
            <a:r>
              <a:rPr lang="fr-FR" sz="1800" dirty="0" smtClean="0"/>
              <a:t>. </a:t>
            </a:r>
            <a:endParaRPr lang="fr-FR" sz="1800" dirty="0"/>
          </a:p>
          <a:p>
            <a:pPr>
              <a:buNone/>
            </a:pPr>
            <a:endParaRPr lang="fr-FR" sz="1800" dirty="0" smtClean="0"/>
          </a:p>
          <a:p>
            <a:pPr>
              <a:buNone/>
            </a:pPr>
            <a:r>
              <a:rPr lang="fr-FR" sz="1800" dirty="0" smtClean="0"/>
              <a:t>Sa phrase </a:t>
            </a:r>
            <a:r>
              <a:rPr lang="fr-FR" sz="1800" dirty="0"/>
              <a:t>vient commenter le discours des personnages </a:t>
            </a:r>
            <a:r>
              <a:rPr lang="fr-FR" sz="1800" dirty="0">
                <a:solidFill>
                  <a:srgbClr val="FF0000"/>
                </a:solidFill>
              </a:rPr>
              <a:t>mettre en évidence </a:t>
            </a:r>
            <a:r>
              <a:rPr lang="fr-FR" sz="1800" dirty="0"/>
              <a:t>à la </a:t>
            </a:r>
            <a:r>
              <a:rPr lang="fr-FR" sz="1800" dirty="0" smtClean="0"/>
              <a:t>fois</a:t>
            </a:r>
          </a:p>
          <a:p>
            <a:pPr>
              <a:buNone/>
            </a:pPr>
            <a:r>
              <a:rPr lang="fr-FR" sz="1800" dirty="0" smtClean="0"/>
              <a:t>Leur </a:t>
            </a:r>
            <a:r>
              <a:rPr lang="fr-FR" sz="1800" dirty="0" smtClean="0">
                <a:solidFill>
                  <a:srgbClr val="FF0000"/>
                </a:solidFill>
              </a:rPr>
              <a:t>manque </a:t>
            </a:r>
            <a:r>
              <a:rPr lang="fr-FR" sz="1800" dirty="0">
                <a:solidFill>
                  <a:srgbClr val="FF0000"/>
                </a:solidFill>
              </a:rPr>
              <a:t>d’action </a:t>
            </a:r>
            <a:r>
              <a:rPr lang="fr-FR" sz="1800" dirty="0" smtClean="0"/>
              <a:t>et la </a:t>
            </a:r>
            <a:r>
              <a:rPr lang="fr-FR" sz="1800" dirty="0" smtClean="0">
                <a:solidFill>
                  <a:srgbClr val="FF0000"/>
                </a:solidFill>
              </a:rPr>
              <a:t>vacuité </a:t>
            </a:r>
            <a:r>
              <a:rPr lang="fr-FR" sz="1800" dirty="0">
                <a:solidFill>
                  <a:srgbClr val="FF0000"/>
                </a:solidFill>
              </a:rPr>
              <a:t>de leur langage</a:t>
            </a:r>
            <a:r>
              <a:rPr lang="fr-FR" sz="1800" dirty="0"/>
              <a:t>. </a:t>
            </a:r>
            <a:r>
              <a:rPr lang="fr-FR" sz="1800" dirty="0" smtClean="0"/>
              <a:t>Ceci à </a:t>
            </a:r>
            <a:r>
              <a:rPr lang="fr-FR" sz="1800" dirty="0"/>
              <a:t>la manière d’un Ionesco (</a:t>
            </a:r>
            <a:r>
              <a:rPr lang="fr-FR" sz="1800" i="1" u="sng" dirty="0" smtClean="0"/>
              <a:t>la</a:t>
            </a:r>
          </a:p>
          <a:p>
            <a:pPr>
              <a:buNone/>
            </a:pPr>
            <a:r>
              <a:rPr lang="fr-FR" sz="1800" i="1" u="sng" dirty="0" smtClean="0"/>
              <a:t>Leçon</a:t>
            </a:r>
            <a:r>
              <a:rPr lang="fr-FR" sz="1800" dirty="0"/>
              <a:t> 1951) </a:t>
            </a:r>
            <a:r>
              <a:rPr lang="fr-FR" sz="1800" dirty="0" smtClean="0"/>
              <a:t>ou d’un </a:t>
            </a:r>
            <a:r>
              <a:rPr lang="fr-FR" sz="1800" dirty="0"/>
              <a:t>Beckett (</a:t>
            </a:r>
            <a:r>
              <a:rPr lang="fr-FR" sz="1800" i="1" u="sng" dirty="0"/>
              <a:t>Fin de partie </a:t>
            </a:r>
            <a:r>
              <a:rPr lang="fr-FR" sz="1800" dirty="0" smtClean="0"/>
              <a:t>1957)</a:t>
            </a:r>
            <a:r>
              <a:rPr lang="fr-FR" sz="1800" dirty="0"/>
              <a:t> </a:t>
            </a:r>
            <a:r>
              <a:rPr lang="fr-FR" sz="1800" dirty="0" smtClean="0"/>
              <a:t>qui </a:t>
            </a:r>
            <a:r>
              <a:rPr lang="fr-FR" sz="1800" dirty="0"/>
              <a:t>dans les 1950’s représentent </a:t>
            </a:r>
            <a:r>
              <a:rPr lang="fr-FR" sz="1800" dirty="0" smtClean="0"/>
              <a:t>sur</a:t>
            </a:r>
          </a:p>
          <a:p>
            <a:pPr>
              <a:buNone/>
            </a:pPr>
            <a:r>
              <a:rPr lang="fr-FR" sz="1800" dirty="0" smtClean="0"/>
              <a:t>scène </a:t>
            </a:r>
            <a:r>
              <a:rPr lang="fr-FR" sz="1800" dirty="0"/>
              <a:t>la crise </a:t>
            </a:r>
            <a:r>
              <a:rPr lang="fr-FR" sz="1800" dirty="0" smtClean="0"/>
              <a:t>du langage</a:t>
            </a:r>
            <a:r>
              <a:rPr lang="fr-FR" sz="1800" dirty="0"/>
              <a:t>.</a:t>
            </a:r>
            <a:endParaRPr lang="en-GB" sz="1800" dirty="0"/>
          </a:p>
          <a:p>
            <a:pPr>
              <a:buNone/>
            </a:pPr>
            <a:endParaRPr lang="fr-FR" sz="1800" dirty="0" smtClean="0"/>
          </a:p>
        </p:txBody>
      </p:sp>
      <p:pic>
        <p:nvPicPr>
          <p:cNvPr id="15362" name="Picture 2" descr="E:\TERMINALE\Litté\DIAPO !!!\11274941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2618656" cy="35831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E:\TERMINALE\Litté\DIAPO !!!\0bd4448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5808" y="155848"/>
            <a:ext cx="4268192" cy="3201144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latin typeface="Mistral" pitchFamily="66" charset="0"/>
              </a:rPr>
              <a:t>Son rôle dans </a:t>
            </a:r>
            <a:r>
              <a:rPr lang="fr-FR" dirty="0">
                <a:latin typeface="Mistral" pitchFamily="66" charset="0"/>
              </a:rPr>
              <a:t>le Film de </a:t>
            </a:r>
            <a:r>
              <a:rPr lang="fr-FR" dirty="0" smtClean="0">
                <a:latin typeface="Mistral" pitchFamily="66" charset="0"/>
              </a:rPr>
              <a:t>Malle</a:t>
            </a:r>
            <a:endParaRPr lang="en-GB" dirty="0">
              <a:latin typeface="Mistral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fr-FR" sz="1800" dirty="0" smtClean="0"/>
              <a:t>Sa phrase </a:t>
            </a:r>
            <a:r>
              <a:rPr lang="fr-FR" sz="1800" dirty="0">
                <a:solidFill>
                  <a:srgbClr val="FF0000"/>
                </a:solidFill>
              </a:rPr>
              <a:t>métaphorise </a:t>
            </a:r>
            <a:r>
              <a:rPr lang="fr-FR" sz="1800" dirty="0"/>
              <a:t>la </a:t>
            </a:r>
            <a:r>
              <a:rPr lang="fr-FR" sz="1800" dirty="0">
                <a:solidFill>
                  <a:srgbClr val="FF0000"/>
                </a:solidFill>
              </a:rPr>
              <a:t>réflexivité </a:t>
            </a:r>
            <a:r>
              <a:rPr lang="fr-FR" sz="1800" dirty="0"/>
              <a:t>ou la </a:t>
            </a:r>
            <a:endParaRPr lang="fr-FR" sz="1800" dirty="0" smtClean="0"/>
          </a:p>
          <a:p>
            <a:pPr>
              <a:buNone/>
            </a:pPr>
            <a:r>
              <a:rPr lang="fr-FR" sz="1800" dirty="0" smtClean="0">
                <a:solidFill>
                  <a:srgbClr val="FF0000"/>
                </a:solidFill>
              </a:rPr>
              <a:t>performativité </a:t>
            </a:r>
            <a:r>
              <a:rPr lang="fr-FR" sz="1800" dirty="0">
                <a:solidFill>
                  <a:srgbClr val="FF0000"/>
                </a:solidFill>
              </a:rPr>
              <a:t>de la langue </a:t>
            </a:r>
            <a:r>
              <a:rPr lang="fr-FR" sz="1800" dirty="0" err="1" smtClean="0">
                <a:solidFill>
                  <a:srgbClr val="FF0000"/>
                </a:solidFill>
              </a:rPr>
              <a:t>quenalienne</a:t>
            </a:r>
            <a:r>
              <a:rPr lang="fr-FR" sz="1800" dirty="0" smtClean="0"/>
              <a:t>, elle</a:t>
            </a:r>
          </a:p>
          <a:p>
            <a:pPr>
              <a:buNone/>
            </a:pPr>
            <a:r>
              <a:rPr lang="fr-FR" sz="1800" dirty="0" smtClean="0"/>
              <a:t>n'a </a:t>
            </a:r>
            <a:r>
              <a:rPr lang="fr-FR" sz="1800" dirty="0"/>
              <a:t>plus la même valeur emblématique dans le </a:t>
            </a:r>
            <a:r>
              <a:rPr lang="fr-FR" sz="1800" dirty="0" smtClean="0"/>
              <a:t>film.</a:t>
            </a:r>
          </a:p>
          <a:p>
            <a:pPr>
              <a:buNone/>
            </a:pPr>
            <a:endParaRPr lang="fr-FR" sz="1800" dirty="0" smtClean="0"/>
          </a:p>
          <a:p>
            <a:pPr>
              <a:buNone/>
            </a:pPr>
            <a:r>
              <a:rPr lang="fr-FR" sz="1800" dirty="0" smtClean="0"/>
              <a:t>Malle ne </a:t>
            </a:r>
            <a:r>
              <a:rPr lang="fr-FR" sz="1800" dirty="0">
                <a:solidFill>
                  <a:srgbClr val="FF0000"/>
                </a:solidFill>
              </a:rPr>
              <a:t>pas respecter </a:t>
            </a:r>
            <a:r>
              <a:rPr lang="fr-FR" sz="1800" dirty="0"/>
              <a:t>les </a:t>
            </a:r>
            <a:r>
              <a:rPr lang="fr-FR" sz="1800" dirty="0">
                <a:solidFill>
                  <a:srgbClr val="FF0000"/>
                </a:solidFill>
              </a:rPr>
              <a:t>conventions dans l’art de filmer </a:t>
            </a:r>
            <a:r>
              <a:rPr lang="fr-FR" sz="1800" dirty="0"/>
              <a:t>: les dialogues </a:t>
            </a:r>
            <a:r>
              <a:rPr lang="fr-FR" sz="1800" dirty="0" smtClean="0"/>
              <a:t>deviennent</a:t>
            </a:r>
          </a:p>
          <a:p>
            <a:pPr>
              <a:buNone/>
            </a:pPr>
            <a:r>
              <a:rPr lang="fr-FR" sz="1800" dirty="0" smtClean="0"/>
              <a:t>inaudibles  (couverts </a:t>
            </a:r>
            <a:r>
              <a:rPr lang="fr-FR" sz="1800" dirty="0"/>
              <a:t>par la musique et parasités par le </a:t>
            </a:r>
            <a:r>
              <a:rPr lang="fr-FR" sz="1800" dirty="0" smtClean="0"/>
              <a:t>perroquet) le</a:t>
            </a:r>
          </a:p>
          <a:p>
            <a:pPr>
              <a:buNone/>
            </a:pPr>
            <a:r>
              <a:rPr lang="fr-FR" sz="1800" dirty="0" smtClean="0"/>
              <a:t>montage </a:t>
            </a:r>
            <a:r>
              <a:rPr lang="fr-FR" sz="1800" dirty="0"/>
              <a:t>est saccadé et accumule les coupes incohérentes</a:t>
            </a:r>
            <a:r>
              <a:rPr lang="fr-FR" sz="1800" dirty="0" smtClean="0"/>
              <a:t>.</a:t>
            </a:r>
            <a:endParaRPr lang="en-GB" sz="1800" dirty="0" smtClean="0"/>
          </a:p>
          <a:p>
            <a:pPr>
              <a:buNone/>
            </a:pPr>
            <a:endParaRPr lang="fr-FR" sz="1800" dirty="0" smtClean="0"/>
          </a:p>
          <a:p>
            <a:pPr>
              <a:buNone/>
            </a:pPr>
            <a:r>
              <a:rPr lang="fr-FR" sz="1800" dirty="0" smtClean="0"/>
              <a:t>Les répliques </a:t>
            </a:r>
            <a:r>
              <a:rPr lang="fr-FR" sz="1800" dirty="0" smtClean="0">
                <a:solidFill>
                  <a:srgbClr val="FF0000"/>
                </a:solidFill>
              </a:rPr>
              <a:t>couvrent </a:t>
            </a:r>
            <a:r>
              <a:rPr lang="fr-FR" sz="1800" dirty="0">
                <a:solidFill>
                  <a:srgbClr val="FF0000"/>
                </a:solidFill>
              </a:rPr>
              <a:t>les vulgarités</a:t>
            </a:r>
            <a:r>
              <a:rPr lang="fr-FR" sz="1800" dirty="0"/>
              <a:t> … En effet, </a:t>
            </a:r>
            <a:r>
              <a:rPr lang="fr-FR" sz="1800" dirty="0" smtClean="0"/>
              <a:t>le perroquet </a:t>
            </a:r>
            <a:r>
              <a:rPr lang="fr-FR" sz="1800" dirty="0"/>
              <a:t>se cache </a:t>
            </a:r>
            <a:r>
              <a:rPr lang="fr-FR" sz="1800" dirty="0">
                <a:solidFill>
                  <a:srgbClr val="FF0000"/>
                </a:solidFill>
              </a:rPr>
              <a:t>l’emblème </a:t>
            </a:r>
            <a:r>
              <a:rPr lang="fr-FR" sz="1800" dirty="0" smtClean="0">
                <a:solidFill>
                  <a:srgbClr val="FF0000"/>
                </a:solidFill>
              </a:rPr>
              <a:t>de</a:t>
            </a:r>
          </a:p>
          <a:p>
            <a:pPr>
              <a:buNone/>
            </a:pPr>
            <a:r>
              <a:rPr lang="fr-FR" sz="1800" dirty="0" smtClean="0">
                <a:solidFill>
                  <a:srgbClr val="FF0000"/>
                </a:solidFill>
              </a:rPr>
              <a:t>l’enjeu </a:t>
            </a:r>
            <a:r>
              <a:rPr lang="fr-FR" sz="1800" dirty="0">
                <a:solidFill>
                  <a:srgbClr val="FF0000"/>
                </a:solidFill>
              </a:rPr>
              <a:t>philosophique de l’œuvre</a:t>
            </a:r>
            <a:r>
              <a:rPr lang="fr-FR" sz="1800" dirty="0"/>
              <a:t>. </a:t>
            </a:r>
            <a:endParaRPr lang="fr-FR" sz="1800" dirty="0" smtClean="0"/>
          </a:p>
          <a:p>
            <a:pPr>
              <a:buNone/>
            </a:pPr>
            <a:endParaRPr lang="fr-FR" sz="1800" dirty="0" smtClean="0"/>
          </a:p>
          <a:p>
            <a:pPr>
              <a:buNone/>
            </a:pPr>
            <a:r>
              <a:rPr lang="fr-FR" sz="1800" dirty="0" smtClean="0"/>
              <a:t>Bienveillance </a:t>
            </a:r>
            <a:r>
              <a:rPr lang="fr-FR" sz="1800" dirty="0"/>
              <a:t>de Queneau et de Malle à l’égard des faiblesses de l’homme dont il </a:t>
            </a:r>
            <a:r>
              <a:rPr lang="fr-FR" sz="1800" dirty="0" smtClean="0"/>
              <a:t>faut</a:t>
            </a:r>
          </a:p>
          <a:p>
            <a:pPr>
              <a:buNone/>
            </a:pPr>
            <a:r>
              <a:rPr lang="fr-FR" sz="1800" dirty="0" smtClean="0"/>
              <a:t>savoir </a:t>
            </a:r>
            <a:r>
              <a:rPr lang="fr-FR" sz="1800" dirty="0"/>
              <a:t>rire </a:t>
            </a:r>
            <a:endParaRPr lang="fr-FR" sz="1800" dirty="0" smtClean="0"/>
          </a:p>
        </p:txBody>
      </p:sp>
      <p:sp>
        <p:nvSpPr>
          <p:cNvPr id="5" name="ZoneTexte 4"/>
          <p:cNvSpPr txBox="1"/>
          <p:nvPr/>
        </p:nvSpPr>
        <p:spPr>
          <a:xfrm>
            <a:off x="251520" y="5949280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hlinkClick r:id="rId3"/>
              </a:rPr>
              <a:t>http://www.ina.fr/playlist-audio-video/302142/louis-malle-zazie-playlist.html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E:\TERMINALE\Litté\DIAPO !!!\1842596727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ZoneTexte 10"/>
          <p:cNvSpPr txBox="1"/>
          <p:nvPr/>
        </p:nvSpPr>
        <p:spPr>
          <a:xfrm>
            <a:off x="827584" y="26064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134</Words>
  <Application>Microsoft Office PowerPoint</Application>
  <PresentationFormat>Affichage à l'écran (4:3)</PresentationFormat>
  <Paragraphs>58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Thème Office</vt:lpstr>
      <vt:lpstr>Laverdure </vt:lpstr>
      <vt:lpstr>Présentation du personnage</vt:lpstr>
      <vt:lpstr>Son rôle dans le Roman de Queneau</vt:lpstr>
      <vt:lpstr>   L’être de langage par excellence</vt:lpstr>
      <vt:lpstr>Son rôle dans le Film de Malle</vt:lpstr>
      <vt:lpstr>Diapositive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Valued Acer Customer</dc:creator>
  <cp:lastModifiedBy>Valued Acer Customer</cp:lastModifiedBy>
  <cp:revision>10</cp:revision>
  <dcterms:created xsi:type="dcterms:W3CDTF">2013-03-03T10:21:07Z</dcterms:created>
  <dcterms:modified xsi:type="dcterms:W3CDTF">2013-03-03T14:30:49Z</dcterms:modified>
</cp:coreProperties>
</file>